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46" r:id="rId2"/>
    <p:sldId id="489" r:id="rId3"/>
    <p:sldId id="511" r:id="rId4"/>
    <p:sldId id="505" r:id="rId5"/>
    <p:sldId id="495" r:id="rId6"/>
    <p:sldId id="507" r:id="rId7"/>
    <p:sldId id="508" r:id="rId8"/>
    <p:sldId id="509" r:id="rId9"/>
    <p:sldId id="477" r:id="rId10"/>
    <p:sldId id="504" r:id="rId11"/>
    <p:sldId id="51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>
        <p:scale>
          <a:sx n="92" d="100"/>
          <a:sy n="92" d="100"/>
        </p:scale>
        <p:origin x="1224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EC1ED-67AD-2E49-BDA6-7C52EFA312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300C54-AFC8-9C46-844F-AA5E7A1EF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BA1DF-7AD1-B244-BA83-EC461AC30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2DD3B-189C-DA4B-8273-7A33C94E3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7F1D7-2836-4D43-ACDB-A2C29451E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147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CA06B-4BFB-0348-855D-7122B9A68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A7872F-ED85-AC43-8196-970B7DD52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8009C-A675-4C49-968D-085FFFAE1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55790-AF59-1E40-910E-0FD150FB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BB137-FB5C-B346-BD6C-E2C27AF16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67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9080A0-EC23-3D47-8532-C25F864BA7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5E72E4-3E0A-9948-BFAF-F1E0114DD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F26B3-13E9-144B-9482-5A459DCEC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059AD-0F25-234A-9A4C-8BC5C5601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534B4-6FCD-DA4D-9A40-6C81CE322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0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879A9-A56A-EA40-BF85-A928C5C00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9966F-9A11-B44F-9D49-1D3CFFDB8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4A70A-BD13-444B-8A7F-82743BE55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3B1BD-BAFE-2148-9285-7CEDC53FA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B35E1-63D4-944A-8E7F-43753C5C7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015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E51A3-767E-5247-83D0-D0734D3A2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6FC04-B789-424F-89A5-A27FAF887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42DDB-E35A-F243-9CDA-929015CDE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720BF-A093-C847-87CD-B4A1EDE5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B17D9-0DA3-0649-8583-0186A6DBC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13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1370A-93CB-6948-B7C0-A973A1DFB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1022F-8830-2249-90C2-A0A50717A2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59891D-895E-614A-8C0A-13C49B904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2DC9A-F66B-4F42-AEBB-0E3CACB94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244C1E-3BB0-B042-8F0B-1FDC57924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7D361-B346-A14B-8BA1-E1DE24C98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9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5DE3F-E565-FE4C-8168-BE8D2C692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0C64D-1B30-A849-950F-8237CE2F4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04D13A-4D0F-BD48-8713-CFB5A6A6B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5C78AA-6EAE-0D44-9B37-6573031A8C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D5CFA1-06DC-F74D-A681-FB178A86AD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4F8420-7B5B-3747-8082-10C0A65C9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57C0AF-EA4D-4346-8012-50F059D3D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B82B94-581C-6F42-8EF3-03F57BAA2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881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D3752-DED4-CF42-AEC5-2AEAEC32E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288505-4C0D-F44D-B143-8A25F5027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6E6247-D6B4-E846-8069-5CC2A8C44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FE5B50-49D6-644D-92F4-9D4576F0F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87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76B139-9DD9-3C43-9FB5-9E34CF654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FB418F-F450-A844-AA87-B933B886B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987947-DE32-FC42-8E8A-44C407296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814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C76C4-31A9-2649-A715-699D8DA89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6D20D-76ED-5D45-98BC-0457E7723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20AEBB-15A4-1642-A361-7A16CCC21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6C9361-B98C-AE45-A8A1-DADD99EB9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9245B1-CBC1-F943-A727-0B206E1E5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5C29DF-A6A4-7E4E-8BC4-B1C101831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415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4B391-5612-AB40-B456-C155F308A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C78751-E83F-C144-A047-76F340DFEF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8E3B3E-A0FD-D745-8106-50D8FAA55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9A1FA7-57AE-7F47-A269-882079952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546E9-D266-B94B-88BF-CE66C7AF6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B519EF-EB4B-1848-8758-BBF3D5F65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60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B2BBFB-4429-5148-B14C-9E5EB5FFD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BFC3B-42C5-F24F-846D-E8064E335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8C389-773C-3240-A755-CC84E483DE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97A59-6566-8445-B917-A8163CEBD91D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4D169-97D7-D842-9F6E-8903BF2C9C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C7008-CB03-1E4B-977E-5C023E2083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069BD-6D96-D048-B584-BD150281E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993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phet.colorado.edu/sims/html/blackbody-spectrum/latest/blackbody-spectrum_en.html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42611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Principle of Energy balance</a:t>
            </a:r>
            <a:endParaRPr lang="en-US" sz="300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ED1EC6-F0F1-6346-A8AE-F8E0B61184B6}"/>
              </a:ext>
            </a:extLst>
          </p:cNvPr>
          <p:cNvSpPr txBox="1"/>
          <p:nvPr/>
        </p:nvSpPr>
        <p:spPr>
          <a:xfrm>
            <a:off x="6353298" y="1547335"/>
            <a:ext cx="58387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Basic idea: </a:t>
            </a:r>
            <a:r>
              <a:rPr lang="en-US" sz="2400" dirty="0"/>
              <a:t>In steady state, the total Energy coming </a:t>
            </a:r>
            <a:r>
              <a:rPr lang="en-US" sz="2400" b="1" dirty="0"/>
              <a:t>In </a:t>
            </a:r>
            <a:r>
              <a:rPr lang="en-US" sz="2400" dirty="0"/>
              <a:t>to the earth equals the total Energy going </a:t>
            </a:r>
            <a:r>
              <a:rPr lang="en-US" sz="2400" b="1" dirty="0"/>
              <a:t>Out</a:t>
            </a:r>
            <a:endParaRPr lang="en-US" sz="2400" dirty="0"/>
          </a:p>
          <a:p>
            <a:r>
              <a:rPr lang="en-US" sz="2400" dirty="0"/>
              <a:t> 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Energy In = Total Energy Out </a:t>
            </a:r>
          </a:p>
          <a:p>
            <a:endParaRPr lang="en-US" sz="2400" dirty="0"/>
          </a:p>
          <a:p>
            <a:r>
              <a:rPr lang="en-US" sz="2400" dirty="0"/>
              <a:t>This is called the </a:t>
            </a:r>
            <a:r>
              <a:rPr lang="en-US" sz="2400" b="1" dirty="0"/>
              <a:t>Principle of Energy Balance</a:t>
            </a:r>
            <a:r>
              <a:rPr lang="en-US" sz="2400" dirty="0"/>
              <a:t>, and we can use it as a basis of modeling climate (Lab).</a:t>
            </a:r>
          </a:p>
        </p:txBody>
      </p:sp>
      <p:pic>
        <p:nvPicPr>
          <p:cNvPr id="6" name="Picture 5" descr="http://www.acs.org/content/acs/en/climatescience/energybalance/planetarytemperatures/_jcr_content/articleContent/columnbootstrap_3/column0/image.img.jpg/1374081628417.jpg">
            <a:extLst>
              <a:ext uri="{FF2B5EF4-FFF2-40B4-BE49-F238E27FC236}">
                <a16:creationId xmlns:a16="http://schemas.microsoft.com/office/drawing/2014/main" id="{2B5ADC1F-18D1-CE47-A34F-A1928FC33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29" y="1063530"/>
            <a:ext cx="6178770" cy="507328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AA99B6-96E1-9340-A306-293A011CB067}"/>
              </a:ext>
            </a:extLst>
          </p:cNvPr>
          <p:cNvSpPr txBox="1"/>
          <p:nvPr/>
        </p:nvSpPr>
        <p:spPr>
          <a:xfrm>
            <a:off x="174529" y="6354058"/>
            <a:ext cx="77046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See </a:t>
            </a:r>
            <a:r>
              <a:rPr lang="en-US" dirty="0" err="1"/>
              <a:t>www.cgd.ucar.edu</a:t>
            </a:r>
            <a:r>
              <a:rPr lang="en-US" dirty="0"/>
              <a:t>/</a:t>
            </a:r>
            <a:r>
              <a:rPr lang="en-US" dirty="0" err="1"/>
              <a:t>cas</a:t>
            </a:r>
            <a:r>
              <a:rPr lang="en-US" dirty="0"/>
              <a:t>/abstracts/files/kevin1997_1.html</a:t>
            </a:r>
          </a:p>
        </p:txBody>
      </p:sp>
    </p:spTree>
    <p:extLst>
      <p:ext uri="{BB962C8B-B14F-4D97-AF65-F5344CB8AC3E}">
        <p14:creationId xmlns:p14="http://schemas.microsoft.com/office/powerpoint/2010/main" val="3736973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4350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Radiative balance – adjusted back to pre-industrial times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0BE1C3-5027-3245-BCD6-E62F4F847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44" y="744793"/>
            <a:ext cx="11139055" cy="592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82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4350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Radiative balance – adjusted back to pre-industrial times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F1E848-227B-DB43-9DC2-4CCF6B5689CB}"/>
              </a:ext>
            </a:extLst>
          </p:cNvPr>
          <p:cNvSpPr txBox="1"/>
          <p:nvPr/>
        </p:nvSpPr>
        <p:spPr>
          <a:xfrm>
            <a:off x="5391079" y="1351508"/>
            <a:ext cx="68077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Questions this model can answer for us …</a:t>
            </a:r>
          </a:p>
          <a:p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How much will Earth heat up to maintain radiative balance, when the anthropogenic forcing = 2.6 W/m</a:t>
            </a:r>
            <a:r>
              <a:rPr lang="en-US" sz="2400" baseline="30000" dirty="0"/>
              <a:t>2</a:t>
            </a:r>
            <a:r>
              <a:rPr lang="en-US" sz="2400" dirty="0"/>
              <a:t>? More? (did this in lab).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To offset that 2.6 W/m</a:t>
            </a:r>
            <a:r>
              <a:rPr lang="en-US" sz="2400" baseline="30000" dirty="0"/>
              <a:t>2</a:t>
            </a:r>
            <a:r>
              <a:rPr lang="en-US" sz="2400" dirty="0"/>
              <a:t>, how much would we need to increase the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albedo of land?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albedo of oceans?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albedo of atmosphere (clouds)?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219BA47-5D27-814C-82B6-977684C1C941}"/>
              </a:ext>
            </a:extLst>
          </p:cNvPr>
          <p:cNvGrpSpPr>
            <a:grpSpLocks noChangeAspect="1"/>
          </p:cNvGrpSpPr>
          <p:nvPr/>
        </p:nvGrpSpPr>
        <p:grpSpPr>
          <a:xfrm>
            <a:off x="150657" y="1145298"/>
            <a:ext cx="5162946" cy="4567404"/>
            <a:chOff x="2311965" y="780451"/>
            <a:chExt cx="6242755" cy="552265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79BE84B-ED40-384E-95ED-4DE5ABD2F67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11965" y="780451"/>
              <a:ext cx="6242755" cy="5522658"/>
              <a:chOff x="3002845" y="2063365"/>
              <a:chExt cx="4399459" cy="3891985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15C40A7B-561F-4645-8EBB-CAAA239C6660}"/>
                  </a:ext>
                </a:extLst>
              </p:cNvPr>
              <p:cNvGrpSpPr/>
              <p:nvPr/>
            </p:nvGrpSpPr>
            <p:grpSpPr>
              <a:xfrm>
                <a:off x="3002845" y="2063365"/>
                <a:ext cx="4399459" cy="3891985"/>
                <a:chOff x="6096000" y="2932609"/>
                <a:chExt cx="4399459" cy="3891985"/>
              </a:xfrm>
            </p:grpSpPr>
            <p:pic>
              <p:nvPicPr>
                <p:cNvPr id="13" name="Picture 12" descr="http://www.acs.org/content/acs/en/climatescience/energybalance/planetarytemperatures/_jcr_content/articleContent/columnbootstrap_3/column0/image.img.jpg/1374081628417.jpg">
                  <a:extLst>
                    <a:ext uri="{FF2B5EF4-FFF2-40B4-BE49-F238E27FC236}">
                      <a16:creationId xmlns:a16="http://schemas.microsoft.com/office/drawing/2014/main" id="{ED016CD6-3786-DD44-B65D-67D7DB4EF3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096000" y="2932609"/>
                  <a:ext cx="4399459" cy="389198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72D32A00-5FA5-B049-9EFB-52C4DFEB3C28}"/>
                    </a:ext>
                  </a:extLst>
                </p:cNvPr>
                <p:cNvSpPr txBox="1"/>
                <p:nvPr/>
              </p:nvSpPr>
              <p:spPr>
                <a:xfrm>
                  <a:off x="9605822" y="5894177"/>
                  <a:ext cx="438151" cy="216900"/>
                </a:xfrm>
                <a:prstGeom prst="rect">
                  <a:avLst/>
                </a:prstGeom>
                <a:solidFill>
                  <a:schemeClr val="accent3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313</a:t>
                  </a:r>
                </a:p>
              </p:txBody>
            </p:sp>
          </p:grp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C225D5D6-94A9-EC47-ABA1-7195536E9A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04975" y="4876390"/>
                <a:ext cx="438150" cy="21590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51954AF2-7B6A-724D-B8A2-294EBFB2FC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50544" y="4522604"/>
                <a:ext cx="438150" cy="215900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FC2E7FCA-4250-9449-B73D-FEA5D044F5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50058" y="4469422"/>
                <a:ext cx="371892" cy="121992"/>
              </a:xfrm>
              <a:prstGeom prst="rect">
                <a:avLst/>
              </a:prstGeom>
            </p:spPr>
          </p:pic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25CBBA82-6B26-3645-BF51-FE13D50DD28F}"/>
                      </a:ext>
                    </a:extLst>
                  </p:cNvPr>
                  <p:cNvSpPr txBox="1"/>
                  <p:nvPr/>
                </p:nvSpPr>
                <p:spPr>
                  <a:xfrm>
                    <a:off x="5744749" y="4827597"/>
                    <a:ext cx="438151" cy="216900"/>
                  </a:xfrm>
                  <a:prstGeom prst="rect">
                    <a:avLst/>
                  </a:prstGeom>
                  <a:solidFill>
                    <a:schemeClr val="accent3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  <m:sSup>
                            <m:sSupPr>
                              <m:ctrlPr>
                                <a:rPr lang="en-US" sz="14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US" sz="1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oMath>
                      </m:oMathPara>
                    </a14:m>
                    <a:endParaRPr lang="en-US" sz="1400" dirty="0"/>
                  </a:p>
                </p:txBody>
              </p:sp>
            </mc:Choice>
            <mc:Fallback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25CBBA82-6B26-3645-BF51-FE13D50DD28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44749" y="4827597"/>
                    <a:ext cx="438151" cy="2169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b="-4762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C25346-7571-D54A-8FC1-CF13F5FCC0B0}"/>
                </a:ext>
              </a:extLst>
            </p:cNvPr>
            <p:cNvSpPr txBox="1"/>
            <p:nvPr/>
          </p:nvSpPr>
          <p:spPr>
            <a:xfrm>
              <a:off x="3850638" y="4925263"/>
              <a:ext cx="621729" cy="307777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168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4480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24016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Breakdown of the anthropogenic radiative forcing so far </a:t>
            </a:r>
          </a:p>
        </p:txBody>
      </p:sp>
      <p:pic>
        <p:nvPicPr>
          <p:cNvPr id="16" name="Picture 2" descr="Image result for net climate forcing bar graph">
            <a:extLst>
              <a:ext uri="{FF2B5EF4-FFF2-40B4-BE49-F238E27FC236}">
                <a16:creationId xmlns:a16="http://schemas.microsoft.com/office/drawing/2014/main" id="{0C8C94E2-1FE1-CF4A-B972-F5C00CC1C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443" y="639534"/>
            <a:ext cx="7378459" cy="5010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F6AFB7D-9B63-9B45-B5D3-8DDEFEFDB374}"/>
                  </a:ext>
                </a:extLst>
              </p:cNvPr>
              <p:cNvSpPr txBox="1"/>
              <p:nvPr/>
            </p:nvSpPr>
            <p:spPr>
              <a:xfrm>
                <a:off x="70338" y="5594449"/>
                <a:ext cx="12121662" cy="6240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Anthropogenic forcing so far is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latin typeface="Cambria Math" panose="02040503050406030204" pitchFamily="18" charset="0"/>
                      </a:rPr>
                      <m:t>𝟐</m:t>
                    </m:r>
                    <m:r>
                      <a:rPr lang="en-US" sz="2400" b="1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400" b="1" i="1" dirty="0" smtClean="0">
                        <a:latin typeface="Cambria Math" panose="02040503050406030204" pitchFamily="18" charset="0"/>
                      </a:rPr>
                      <m:t>𝟔</m:t>
                    </m:r>
                    <m:f>
                      <m:fPr>
                        <m:ctrlPr>
                          <a:rPr lang="en-US" sz="2400" b="1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𝑾</m:t>
                        </m:r>
                      </m:num>
                      <m:den>
                        <m:sSup>
                          <m:sSupPr>
                            <m:ctrlPr>
                              <a:rPr lang="en-US" sz="2400" b="1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1" i="1" dirty="0" smtClean="0">
                                <a:latin typeface="Cambria Math" panose="02040503050406030204" pitchFamily="18" charset="0"/>
                              </a:rPr>
                              <m:t>𝒎</m:t>
                            </m:r>
                          </m:e>
                          <m:sup>
                            <m:r>
                              <a:rPr lang="en-US" sz="2400" b="1" i="1" dirty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2400" dirty="0"/>
                  <a:t>, which has led to about a degree (Celsius) warming.</a:t>
                </a:r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F6AFB7D-9B63-9B45-B5D3-8DDEFEFDB3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38" y="5594449"/>
                <a:ext cx="12121662" cy="624017"/>
              </a:xfrm>
              <a:prstGeom prst="rect">
                <a:avLst/>
              </a:prstGeom>
              <a:blipFill>
                <a:blip r:embed="rId3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0075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7E96B53-F513-C04E-BA8F-9C0C65E4B683}"/>
              </a:ext>
            </a:extLst>
          </p:cNvPr>
          <p:cNvSpPr txBox="1"/>
          <p:nvPr/>
        </p:nvSpPr>
        <p:spPr>
          <a:xfrm>
            <a:off x="0" y="-8159"/>
            <a:ext cx="12023999" cy="553998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3000" b="1" dirty="0"/>
              <a:t>Stefan-Boltzmann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C099988-FC09-2B48-B39E-C5647ECFF12C}"/>
              </a:ext>
            </a:extLst>
          </p:cNvPr>
          <p:cNvGrpSpPr>
            <a:grpSpLocks noChangeAspect="1"/>
          </p:cNvGrpSpPr>
          <p:nvPr/>
        </p:nvGrpSpPr>
        <p:grpSpPr>
          <a:xfrm>
            <a:off x="2258291" y="832470"/>
            <a:ext cx="7051964" cy="2681174"/>
            <a:chOff x="655466" y="904203"/>
            <a:chExt cx="9386838" cy="3568899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F83D697-95CA-1041-A2A0-4469C8141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5466" y="974214"/>
              <a:ext cx="3699073" cy="3498888"/>
            </a:xfrm>
            <a:prstGeom prst="rect">
              <a:avLst/>
            </a:prstGeom>
          </p:spPr>
        </p:pic>
        <p:pic>
          <p:nvPicPr>
            <p:cNvPr id="11" name="Picture 2" descr="Graph of a function of total emitted energy of a blackbody proportional...  | Download Scientific Diagram">
              <a:extLst>
                <a:ext uri="{FF2B5EF4-FFF2-40B4-BE49-F238E27FC236}">
                  <a16:creationId xmlns:a16="http://schemas.microsoft.com/office/drawing/2014/main" id="{B0EFE4A3-34E7-8C4D-83AF-8A6E6EA13B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07841" y="904203"/>
              <a:ext cx="4434463" cy="28992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2" name="Curved Connector 11">
              <a:extLst>
                <a:ext uri="{FF2B5EF4-FFF2-40B4-BE49-F238E27FC236}">
                  <a16:creationId xmlns:a16="http://schemas.microsoft.com/office/drawing/2014/main" id="{7EB65337-7360-8C4A-865A-B2E7BD8E29BC}"/>
                </a:ext>
              </a:extLst>
            </p:cNvPr>
            <p:cNvCxnSpPr>
              <a:cxnSpLocks/>
            </p:cNvCxnSpPr>
            <p:nvPr/>
          </p:nvCxnSpPr>
          <p:spPr>
            <a:xfrm>
              <a:off x="1388962" y="1454533"/>
              <a:ext cx="8156972" cy="374799"/>
            </a:xfrm>
            <a:prstGeom prst="curvedConnector3">
              <a:avLst/>
            </a:prstGeom>
            <a:ln w="38100">
              <a:solidFill>
                <a:srgbClr val="FF0000">
                  <a:alpha val="61000"/>
                </a:srgb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urved Connector 12">
              <a:extLst>
                <a:ext uri="{FF2B5EF4-FFF2-40B4-BE49-F238E27FC236}">
                  <a16:creationId xmlns:a16="http://schemas.microsoft.com/office/drawing/2014/main" id="{8FB291D2-D897-9842-8CF0-559D79DFE3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24628" y="2824375"/>
              <a:ext cx="7088067" cy="756205"/>
            </a:xfrm>
            <a:prstGeom prst="curvedConnector3">
              <a:avLst/>
            </a:prstGeom>
            <a:ln w="38100">
              <a:solidFill>
                <a:srgbClr val="00B05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AB2CDFA-A929-014D-BB3E-A5779BF2ACE0}"/>
                </a:ext>
              </a:extLst>
            </p:cNvPr>
            <p:cNvSpPr/>
            <p:nvPr/>
          </p:nvSpPr>
          <p:spPr>
            <a:xfrm>
              <a:off x="6361880" y="1269867"/>
              <a:ext cx="255788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/>
                <a:t>Stefan-Boltzmann power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3B264CD-CE42-A540-8D1A-F3DEBB2E3835}"/>
              </a:ext>
            </a:extLst>
          </p:cNvPr>
          <p:cNvSpPr txBox="1"/>
          <p:nvPr/>
        </p:nvSpPr>
        <p:spPr>
          <a:xfrm>
            <a:off x="310661" y="3458989"/>
            <a:ext cx="11570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Stefan-Boltzmann power is the total energy emitted by each square meter of an object (like the surface of the Earth, or your skin), summed over all the wavelengths.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8155DF0-ECC8-A14A-BB90-A22FBF03E8CB}"/>
                  </a:ext>
                </a:extLst>
              </p:cNvPr>
              <p:cNvSpPr/>
              <p:nvPr/>
            </p:nvSpPr>
            <p:spPr>
              <a:xfrm>
                <a:off x="310661" y="4356264"/>
                <a:ext cx="11222182" cy="13628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/>
                  <a:t>The </a:t>
                </a:r>
                <a:r>
                  <a:rPr lang="en-US" sz="2400" b="1" dirty="0"/>
                  <a:t>overall power of emitted light </a:t>
                </a:r>
                <a:r>
                  <a:rPr lang="en-US" sz="2400" dirty="0"/>
                  <a:t>is given by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𝝈</m:t>
                    </m:r>
                    <m:sSup>
                      <m:sSupPr>
                        <m:ctrlPr>
                          <a:rPr lang="en-US" sz="24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e>
                      <m:sup>
                        <m:r>
                          <a:rPr lang="en-US" sz="2400" b="1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𝟒</m:t>
                        </m:r>
                      </m:sup>
                    </m:sSup>
                  </m:oMath>
                </a14:m>
                <a:endParaRPr lang="en-US" sz="2400" b="1" dirty="0">
                  <a:solidFill>
                    <a:srgbClr val="7030A0"/>
                  </a:solidFill>
                  <a:ea typeface="Cambria Math" panose="02040503050406030204" pitchFamily="18" charset="0"/>
                </a:endParaRPr>
              </a:p>
              <a:p>
                <a:r>
                  <a:rPr lang="en-US" sz="2400" b="1" dirty="0"/>
                  <a:t>Stefan-Boltzmann constant</a:t>
                </a:r>
                <a:r>
                  <a:rPr lang="en-US" sz="2400" dirty="0"/>
                  <a:t>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=5.67×1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−8</m:t>
                        </m:r>
                      </m:sup>
                    </m:sSup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𝑊</m:t>
                        </m:r>
                      </m:num>
                      <m:den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</m:oMath>
                </a14:m>
                <a:endParaRPr lang="en-US" sz="2400" dirty="0"/>
              </a:p>
              <a:p>
                <a:r>
                  <a:rPr lang="en-US" sz="2400" dirty="0"/>
                  <a:t>Temperature has to be in </a:t>
                </a:r>
                <a:r>
                  <a:rPr lang="en-US" sz="2400" b="1" dirty="0"/>
                  <a:t>degrees Kelvin: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𝑻</m:t>
                    </m:r>
                    <m:d>
                      <m:d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1">
                        <a:latin typeface="Cambria Math" panose="02040503050406030204" pitchFamily="18" charset="0"/>
                      </a:rPr>
                      <m:t>𝑻</m:t>
                    </m:r>
                    <m:d>
                      <m:d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℃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𝟐𝟕𝟑</m:t>
                    </m:r>
                  </m:oMath>
                </a14:m>
                <a:endParaRPr lang="en-US" sz="2400" b="1" dirty="0">
                  <a:solidFill>
                    <a:srgbClr val="7030A0"/>
                  </a:solidFill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8155DF0-ECC8-A14A-BB90-A22FBF03E8C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661" y="4356264"/>
                <a:ext cx="11222182" cy="1362809"/>
              </a:xfrm>
              <a:prstGeom prst="rect">
                <a:avLst/>
              </a:prstGeom>
              <a:blipFill>
                <a:blip r:embed="rId4"/>
                <a:stretch>
                  <a:fillRect l="-904" t="-2778" b="-92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C29DCCDD-1389-3941-A823-212955BE46FB}"/>
              </a:ext>
            </a:extLst>
          </p:cNvPr>
          <p:cNvSpPr txBox="1"/>
          <p:nvPr/>
        </p:nvSpPr>
        <p:spPr>
          <a:xfrm>
            <a:off x="310661" y="5915335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hlinkClick r:id="rId5"/>
              </a:rPr>
              <a:t>https://phet.colorado.edu/sims/html/blackbody-spectrum/latest/blackbody-spectrum_en.html</a:t>
            </a:r>
            <a:r>
              <a:rPr lang="en-US" sz="2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37726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3E0BEC-1FB2-764B-9D6C-3531DFEC7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570" y="1654823"/>
            <a:ext cx="8388350" cy="52031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C9FA65-27CD-114A-84E6-D56395155667}"/>
              </a:ext>
            </a:extLst>
          </p:cNvPr>
          <p:cNvSpPr txBox="1"/>
          <p:nvPr/>
        </p:nvSpPr>
        <p:spPr>
          <a:xfrm>
            <a:off x="1995055" y="983673"/>
            <a:ext cx="721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These values are the combined result of clouds, land, and ocean, all reflecting sunlight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B0E41E-7E49-F44A-B4DA-3218A976ECC8}"/>
              </a:ext>
            </a:extLst>
          </p:cNvPr>
          <p:cNvSpPr txBox="1">
            <a:spLocks/>
          </p:cNvSpPr>
          <p:nvPr/>
        </p:nvSpPr>
        <p:spPr>
          <a:xfrm>
            <a:off x="-1" y="-36968"/>
            <a:ext cx="4807527" cy="632713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000" b="1" dirty="0">
                <a:latin typeface="+mn-lt"/>
              </a:rPr>
              <a:t>Albedo = Reflectance</a:t>
            </a:r>
          </a:p>
        </p:txBody>
      </p:sp>
    </p:spTree>
    <p:extLst>
      <p:ext uri="{BB962C8B-B14F-4D97-AF65-F5344CB8AC3E}">
        <p14:creationId xmlns:p14="http://schemas.microsoft.com/office/powerpoint/2010/main" val="740879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65EE5FBB-7ADA-FD4C-8BDB-991CBF353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390" y="1627746"/>
            <a:ext cx="5532419" cy="4149314"/>
          </a:xfrm>
          <a:prstGeom prst="rect">
            <a:avLst/>
          </a:prstGeom>
          <a:effectLst>
            <a:outerShdw blurRad="241300" dist="647700" dir="6240000" algn="ctr" rotWithShape="0">
              <a:srgbClr val="000000">
                <a:alpha val="43137"/>
              </a:srgbClr>
            </a:outerShdw>
          </a:effectLst>
          <a:scene3d>
            <a:camera prst="orthographicFront">
              <a:rot lat="2400000" lon="2400000" rev="0"/>
            </a:camera>
            <a:lightRig rig="threePt" dir="t"/>
          </a:scene3d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82F59E5-ADEB-9444-93C4-E903BC988C67}"/>
              </a:ext>
            </a:extLst>
          </p:cNvPr>
          <p:cNvCxnSpPr>
            <a:cxnSpLocks/>
          </p:cNvCxnSpPr>
          <p:nvPr/>
        </p:nvCxnSpPr>
        <p:spPr>
          <a:xfrm>
            <a:off x="6179728" y="412686"/>
            <a:ext cx="0" cy="1292179"/>
          </a:xfrm>
          <a:prstGeom prst="straightConnector1">
            <a:avLst/>
          </a:prstGeom>
          <a:ln w="2540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A332CF7-AFB1-874E-8FA5-6A32626FC349}"/>
              </a:ext>
            </a:extLst>
          </p:cNvPr>
          <p:cNvCxnSpPr>
            <a:cxnSpLocks/>
          </p:cNvCxnSpPr>
          <p:nvPr/>
        </p:nvCxnSpPr>
        <p:spPr>
          <a:xfrm flipV="1">
            <a:off x="6855417" y="2880970"/>
            <a:ext cx="1813947" cy="139100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47409A5-B985-6844-9DDA-1C9589EC229B}"/>
              </a:ext>
            </a:extLst>
          </p:cNvPr>
          <p:cNvCxnSpPr>
            <a:cxnSpLocks/>
          </p:cNvCxnSpPr>
          <p:nvPr/>
        </p:nvCxnSpPr>
        <p:spPr>
          <a:xfrm flipV="1">
            <a:off x="7225306" y="1391784"/>
            <a:ext cx="2088893" cy="1725006"/>
          </a:xfrm>
          <a:prstGeom prst="straightConnector1">
            <a:avLst/>
          </a:prstGeom>
          <a:ln w="2540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4C6A78-C7F3-EC4C-A082-D3ADAE944323}"/>
              </a:ext>
            </a:extLst>
          </p:cNvPr>
          <p:cNvCxnSpPr>
            <a:cxnSpLocks/>
          </p:cNvCxnSpPr>
          <p:nvPr/>
        </p:nvCxnSpPr>
        <p:spPr>
          <a:xfrm flipV="1">
            <a:off x="5571872" y="1960316"/>
            <a:ext cx="1653436" cy="1326456"/>
          </a:xfrm>
          <a:prstGeom prst="straightConnector1">
            <a:avLst/>
          </a:prstGeom>
          <a:ln w="1270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72864ED6-81BF-9B47-9F71-E67014365536}"/>
                  </a:ext>
                </a:extLst>
              </p:cNvPr>
              <p:cNvSpPr/>
              <p:nvPr/>
            </p:nvSpPr>
            <p:spPr>
              <a:xfrm rot="19408214">
                <a:off x="6883902" y="2460489"/>
                <a:ext cx="82907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𝜶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72864ED6-81BF-9B47-9F71-E6701436553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408214">
                <a:off x="6883902" y="2460489"/>
                <a:ext cx="829073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0334FC4-0EEA-AF4A-B280-6F26707151B5}"/>
                  </a:ext>
                </a:extLst>
              </p:cNvPr>
              <p:cNvSpPr/>
              <p:nvPr/>
            </p:nvSpPr>
            <p:spPr>
              <a:xfrm rot="19282971">
                <a:off x="5871842" y="2192632"/>
                <a:ext cx="105349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𝜶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𝟕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0334FC4-0EEA-AF4A-B280-6F26707151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282971">
                <a:off x="5871842" y="2192632"/>
                <a:ext cx="1053494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AFCE9C3D-D2BF-4943-84B9-C28A7457A2DD}"/>
                  </a:ext>
                </a:extLst>
              </p:cNvPr>
              <p:cNvSpPr/>
              <p:nvPr/>
            </p:nvSpPr>
            <p:spPr>
              <a:xfrm rot="19462208">
                <a:off x="7381327" y="3141683"/>
                <a:ext cx="82907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𝜶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AFCE9C3D-D2BF-4943-84B9-C28A7457A2D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9462208">
                <a:off x="7381327" y="3141683"/>
                <a:ext cx="829073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>
            <a:extLst>
              <a:ext uri="{FF2B5EF4-FFF2-40B4-BE49-F238E27FC236}">
                <a16:creationId xmlns:a16="http://schemas.microsoft.com/office/drawing/2014/main" id="{4AA2FED0-5C64-464D-BDF3-246D9017BE7D}"/>
              </a:ext>
            </a:extLst>
          </p:cNvPr>
          <p:cNvSpPr txBox="1"/>
          <p:nvPr/>
        </p:nvSpPr>
        <p:spPr>
          <a:xfrm>
            <a:off x="4956473" y="281394"/>
            <a:ext cx="1442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Shortwave from the sun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7C85E1A-4E1D-B14C-92DA-B0B20057543F}"/>
              </a:ext>
            </a:extLst>
          </p:cNvPr>
          <p:cNvSpPr txBox="1">
            <a:spLocks/>
          </p:cNvSpPr>
          <p:nvPr/>
        </p:nvSpPr>
        <p:spPr>
          <a:xfrm>
            <a:off x="-1" y="-36968"/>
            <a:ext cx="4807527" cy="632713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000" b="1" dirty="0">
                <a:latin typeface="+mn-lt"/>
              </a:rPr>
              <a:t>Albedo = Reflectance</a:t>
            </a:r>
          </a:p>
        </p:txBody>
      </p:sp>
    </p:spTree>
    <p:extLst>
      <p:ext uri="{BB962C8B-B14F-4D97-AF65-F5344CB8AC3E}">
        <p14:creationId xmlns:p14="http://schemas.microsoft.com/office/powerpoint/2010/main" val="4141686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02A1D89-2B81-5A40-90C8-9F1A5DC5E2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51"/>
          <a:stretch/>
        </p:blipFill>
        <p:spPr>
          <a:xfrm>
            <a:off x="4440710" y="3088784"/>
            <a:ext cx="7240533" cy="291023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D5E51DF-4A94-5B40-BF20-C4A788F21296}"/>
              </a:ext>
            </a:extLst>
          </p:cNvPr>
          <p:cNvGrpSpPr>
            <a:grpSpLocks noChangeAspect="1"/>
          </p:cNvGrpSpPr>
          <p:nvPr/>
        </p:nvGrpSpPr>
        <p:grpSpPr>
          <a:xfrm>
            <a:off x="107224" y="1201677"/>
            <a:ext cx="3899278" cy="4797341"/>
            <a:chOff x="342753" y="1201677"/>
            <a:chExt cx="4029389" cy="495741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7539E61-E1B7-284A-92FB-957AAD1E5F54}"/>
                </a:ext>
              </a:extLst>
            </p:cNvPr>
            <p:cNvGrpSpPr/>
            <p:nvPr/>
          </p:nvGrpSpPr>
          <p:grpSpPr>
            <a:xfrm>
              <a:off x="342753" y="1201677"/>
              <a:ext cx="4029389" cy="4957418"/>
              <a:chOff x="841519" y="1201677"/>
              <a:chExt cx="4029389" cy="4957418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8925CC52-4301-7440-995E-3F0E54381E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1519" y="3429000"/>
                <a:ext cx="4029389" cy="2730095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9584D054-C4C7-6F49-BB08-B81E380A88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6462" y="1201677"/>
                <a:ext cx="3713974" cy="1998723"/>
              </a:xfrm>
              <a:prstGeom prst="rect">
                <a:avLst/>
              </a:prstGeom>
            </p:spPr>
          </p:pic>
        </p:grpSp>
        <p:sp>
          <p:nvSpPr>
            <p:cNvPr id="13" name="Up Arrow 12">
              <a:extLst>
                <a:ext uri="{FF2B5EF4-FFF2-40B4-BE49-F238E27FC236}">
                  <a16:creationId xmlns:a16="http://schemas.microsoft.com/office/drawing/2014/main" id="{30EF1363-498F-1045-AF03-238AF9F4426F}"/>
                </a:ext>
              </a:extLst>
            </p:cNvPr>
            <p:cNvSpPr/>
            <p:nvPr/>
          </p:nvSpPr>
          <p:spPr>
            <a:xfrm>
              <a:off x="2502040" y="4260501"/>
              <a:ext cx="354174" cy="1467059"/>
            </a:xfrm>
            <a:prstGeom prst="up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Up Arrow 13">
              <a:extLst>
                <a:ext uri="{FF2B5EF4-FFF2-40B4-BE49-F238E27FC236}">
                  <a16:creationId xmlns:a16="http://schemas.microsoft.com/office/drawing/2014/main" id="{888196AB-DA40-F64C-AC26-46BA6FC4D86A}"/>
                </a:ext>
              </a:extLst>
            </p:cNvPr>
            <p:cNvSpPr/>
            <p:nvPr/>
          </p:nvSpPr>
          <p:spPr>
            <a:xfrm>
              <a:off x="1514617" y="3762488"/>
              <a:ext cx="354174" cy="1965072"/>
            </a:xfrm>
            <a:prstGeom prst="upArrow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9FE68583-8458-EE4F-986B-216CA42EC241}"/>
              </a:ext>
            </a:extLst>
          </p:cNvPr>
          <p:cNvSpPr txBox="1">
            <a:spLocks/>
          </p:cNvSpPr>
          <p:nvPr/>
        </p:nvSpPr>
        <p:spPr>
          <a:xfrm>
            <a:off x="-1" y="-36967"/>
            <a:ext cx="11000510" cy="549586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Measuring albedo of a sample surface: Math and Python code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68239BC-4A48-3140-A9FD-449D8B17A0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187" t="8154" r="33658" b="75954"/>
          <a:stretch/>
        </p:blipFill>
        <p:spPr>
          <a:xfrm>
            <a:off x="5112328" y="1561461"/>
            <a:ext cx="4433450" cy="110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19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73005A1-24F4-2044-BAAD-4A22AE473EC7}"/>
              </a:ext>
            </a:extLst>
          </p:cNvPr>
          <p:cNvGrpSpPr/>
          <p:nvPr/>
        </p:nvGrpSpPr>
        <p:grpSpPr>
          <a:xfrm>
            <a:off x="244330" y="622328"/>
            <a:ext cx="5801303" cy="3598468"/>
            <a:chOff x="244330" y="1993933"/>
            <a:chExt cx="5801303" cy="359846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63E0BEC-1FB2-764B-9D6C-3531DFEC7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330" y="1993933"/>
              <a:ext cx="5801303" cy="3598468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6FC7013C-D510-7941-9108-681697AD4B72}"/>
                    </a:ext>
                  </a:extLst>
                </p:cNvPr>
                <p:cNvSpPr txBox="1"/>
                <p:nvPr/>
              </p:nvSpPr>
              <p:spPr>
                <a:xfrm>
                  <a:off x="554182" y="3423835"/>
                  <a:ext cx="4031673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Ocean albedo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𝑜𝑐𝑒𝑎𝑛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</m:oMath>
                  </a14:m>
                  <a:r>
                    <a:rPr lang="en-US" dirty="0"/>
                    <a:t>0.06</a:t>
                  </a:r>
                </a:p>
              </p:txBody>
            </p:sp>
          </mc:Choice>
          <mc:Fallback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6FC7013C-D510-7941-9108-681697AD4B7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4182" y="3423835"/>
                  <a:ext cx="4031673" cy="369332"/>
                </a:xfrm>
                <a:prstGeom prst="rect">
                  <a:avLst/>
                </a:prstGeom>
                <a:blipFill>
                  <a:blip r:embed="rId3"/>
                  <a:stretch>
                    <a:fillRect l="-1258" t="-6667" b="-2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1702E0FA-0F16-7E4C-8C3F-9D5E0D363C3B}"/>
                    </a:ext>
                  </a:extLst>
                </p:cNvPr>
                <p:cNvSpPr txBox="1"/>
                <p:nvPr/>
              </p:nvSpPr>
              <p:spPr>
                <a:xfrm>
                  <a:off x="272039" y="2355409"/>
                  <a:ext cx="4604761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Land albedo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𝑙𝑎𝑛𝑑</m:t>
                          </m:r>
                        </m:sub>
                      </m:sSub>
                      <m: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</m:oMath>
                  </a14:m>
                  <a:r>
                    <a:rPr lang="en-US" dirty="0"/>
                    <a:t>what you measured</a:t>
                  </a:r>
                </a:p>
              </p:txBody>
            </p:sp>
          </mc:Choice>
          <mc:Fallback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1702E0FA-0F16-7E4C-8C3F-9D5E0D363C3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2039" y="2355409"/>
                  <a:ext cx="4604761" cy="369332"/>
                </a:xfrm>
                <a:prstGeom prst="rect">
                  <a:avLst/>
                </a:prstGeom>
                <a:blipFill>
                  <a:blip r:embed="rId4"/>
                  <a:stretch>
                    <a:fillRect l="-1102" t="-6667" b="-2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CF2AB614-42B1-3849-A818-96D7F3C67D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101" t="51338" r="29594" b="32425"/>
          <a:stretch/>
        </p:blipFill>
        <p:spPr>
          <a:xfrm>
            <a:off x="6146369" y="2033203"/>
            <a:ext cx="5743635" cy="11066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308CAB8-D2FA-AB46-B0FE-C14E85A9909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88" b="31378"/>
          <a:stretch/>
        </p:blipFill>
        <p:spPr>
          <a:xfrm>
            <a:off x="1037623" y="4793209"/>
            <a:ext cx="10217491" cy="108098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D62365A-C4A1-624F-A5C8-BE51EC27D1E0}"/>
              </a:ext>
            </a:extLst>
          </p:cNvPr>
          <p:cNvSpPr txBox="1">
            <a:spLocks/>
          </p:cNvSpPr>
          <p:nvPr/>
        </p:nvSpPr>
        <p:spPr>
          <a:xfrm>
            <a:off x="-1" y="-36967"/>
            <a:ext cx="11000510" cy="549586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+mn-lt"/>
              </a:rPr>
              <a:t>Calculating albedo of </a:t>
            </a:r>
            <a:r>
              <a:rPr lang="en-US" sz="3000" b="1" dirty="0" err="1">
                <a:latin typeface="+mn-lt"/>
              </a:rPr>
              <a:t>land+oceans</a:t>
            </a:r>
            <a:r>
              <a:rPr lang="en-US" sz="3000" b="1" dirty="0">
                <a:latin typeface="+mn-lt"/>
              </a:rPr>
              <a:t>: Math and Python code</a:t>
            </a:r>
          </a:p>
        </p:txBody>
      </p:sp>
    </p:spTree>
    <p:extLst>
      <p:ext uri="{BB962C8B-B14F-4D97-AF65-F5344CB8AC3E}">
        <p14:creationId xmlns:p14="http://schemas.microsoft.com/office/powerpoint/2010/main" val="2750245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4350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Calculating albedo of Earth as a whole: Math and Python code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987FB64-2BC1-9946-851A-8FF14991C370}"/>
              </a:ext>
            </a:extLst>
          </p:cNvPr>
          <p:cNvGrpSpPr>
            <a:grpSpLocks noChangeAspect="1"/>
          </p:cNvGrpSpPr>
          <p:nvPr/>
        </p:nvGrpSpPr>
        <p:grpSpPr>
          <a:xfrm>
            <a:off x="746699" y="744081"/>
            <a:ext cx="4467989" cy="3952610"/>
            <a:chOff x="3002845" y="2063365"/>
            <a:chExt cx="4399459" cy="3891985"/>
          </a:xfrm>
        </p:grpSpPr>
        <p:pic>
          <p:nvPicPr>
            <p:cNvPr id="23" name="Picture 22" descr="http://www.acs.org/content/acs/en/climatescience/energybalance/planetarytemperatures/_jcr_content/articleContent/columnbootstrap_3/column0/image.img.jpg/1374081628417.jpg">
              <a:extLst>
                <a:ext uri="{FF2B5EF4-FFF2-40B4-BE49-F238E27FC236}">
                  <a16:creationId xmlns:a16="http://schemas.microsoft.com/office/drawing/2014/main" id="{32A8E27E-64D7-2F41-B56F-C2032FC2A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02845" y="2063365"/>
              <a:ext cx="4399459" cy="38919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E449297-BBF4-DA49-BA70-8772A2DB6A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50544" y="4522604"/>
              <a:ext cx="438150" cy="215900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8C236685-3487-1B4C-92A6-7EE45B97ED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537" t="83185" r="25163" b="9176"/>
          <a:stretch/>
        </p:blipFill>
        <p:spPr>
          <a:xfrm>
            <a:off x="5452348" y="2476042"/>
            <a:ext cx="6434852" cy="4886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375C22-109F-C543-A910-9A29070BB30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16" b="29856"/>
          <a:stretch/>
        </p:blipFill>
        <p:spPr>
          <a:xfrm>
            <a:off x="1580759" y="4983522"/>
            <a:ext cx="9270063" cy="134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291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4350"/>
          </a:xfrm>
          <a:solidFill>
            <a:schemeClr val="accent2"/>
          </a:solidFill>
        </p:spPr>
        <p:txBody>
          <a:bodyPr>
            <a:noAutofit/>
          </a:bodyPr>
          <a:lstStyle/>
          <a:p>
            <a:r>
              <a:rPr lang="en-US" sz="3000" b="1" dirty="0">
                <a:latin typeface="+mn-lt"/>
              </a:rPr>
              <a:t>Radiative balance – adjusted back to pre-industrial times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82A348A-EF33-3347-B9F7-490E2B76CD58}"/>
              </a:ext>
            </a:extLst>
          </p:cNvPr>
          <p:cNvGrpSpPr/>
          <p:nvPr/>
        </p:nvGrpSpPr>
        <p:grpSpPr>
          <a:xfrm>
            <a:off x="2311965" y="780451"/>
            <a:ext cx="6242755" cy="5522658"/>
            <a:chOff x="2311965" y="780451"/>
            <a:chExt cx="6242755" cy="552265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987FB64-2BC1-9946-851A-8FF14991C37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11965" y="780451"/>
              <a:ext cx="6242755" cy="5522658"/>
              <a:chOff x="3002845" y="2063365"/>
              <a:chExt cx="4399459" cy="3891985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AD70180F-6D96-8F46-9D16-E3A304BD7108}"/>
                  </a:ext>
                </a:extLst>
              </p:cNvPr>
              <p:cNvGrpSpPr/>
              <p:nvPr/>
            </p:nvGrpSpPr>
            <p:grpSpPr>
              <a:xfrm>
                <a:off x="3002845" y="2063365"/>
                <a:ext cx="4399459" cy="3891985"/>
                <a:chOff x="6096000" y="2932609"/>
                <a:chExt cx="4399459" cy="3891985"/>
              </a:xfrm>
            </p:grpSpPr>
            <p:pic>
              <p:nvPicPr>
                <p:cNvPr id="23" name="Picture 22" descr="http://www.acs.org/content/acs/en/climatescience/energybalance/planetarytemperatures/_jcr_content/articleContent/columnbootstrap_3/column0/image.img.jpg/1374081628417.jpg">
                  <a:extLst>
                    <a:ext uri="{FF2B5EF4-FFF2-40B4-BE49-F238E27FC236}">
                      <a16:creationId xmlns:a16="http://schemas.microsoft.com/office/drawing/2014/main" id="{32A8E27E-64D7-2F41-B56F-C2032FC2AC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096000" y="2932609"/>
                  <a:ext cx="4399459" cy="389198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10AEF7E-FF88-4445-A108-541A074B8E51}"/>
                    </a:ext>
                  </a:extLst>
                </p:cNvPr>
                <p:cNvSpPr txBox="1"/>
                <p:nvPr/>
              </p:nvSpPr>
              <p:spPr>
                <a:xfrm>
                  <a:off x="9605822" y="5894177"/>
                  <a:ext cx="438151" cy="216900"/>
                </a:xfrm>
                <a:prstGeom prst="rect">
                  <a:avLst/>
                </a:prstGeom>
                <a:solidFill>
                  <a:schemeClr val="accent3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313</a:t>
                  </a:r>
                </a:p>
              </p:txBody>
            </p:sp>
          </p:grp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646BB439-F536-3640-A671-88EDE12E55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04975" y="4876390"/>
                <a:ext cx="438150" cy="215900"/>
              </a:xfrm>
              <a:prstGeom prst="rect">
                <a:avLst/>
              </a:prstGeom>
            </p:spPr>
          </p:pic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1E449297-BBF4-DA49-BA70-8772A2DB6A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50544" y="4522604"/>
                <a:ext cx="438150" cy="215900"/>
              </a:xfrm>
              <a:prstGeom prst="rect">
                <a:avLst/>
              </a:prstGeom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18E8FE35-2DCC-0440-BCB4-5794BEB4D8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50058" y="4469422"/>
                <a:ext cx="371892" cy="121992"/>
              </a:xfrm>
              <a:prstGeom prst="rect">
                <a:avLst/>
              </a:prstGeom>
            </p:spPr>
          </p:pic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B86DC4C-F545-E549-B602-AC832149B6A0}"/>
                      </a:ext>
                    </a:extLst>
                  </p:cNvPr>
                  <p:cNvSpPr txBox="1"/>
                  <p:nvPr/>
                </p:nvSpPr>
                <p:spPr>
                  <a:xfrm>
                    <a:off x="5744749" y="4827597"/>
                    <a:ext cx="438151" cy="216900"/>
                  </a:xfrm>
                  <a:prstGeom prst="rect">
                    <a:avLst/>
                  </a:prstGeom>
                  <a:solidFill>
                    <a:schemeClr val="accent3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  <m:sSup>
                            <m:sSupPr>
                              <m:ctrlPr>
                                <a:rPr lang="en-US" sz="14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US" sz="1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oMath>
                      </m:oMathPara>
                    </a14:m>
                    <a:endParaRPr lang="en-US" sz="1400" dirty="0"/>
                  </a:p>
                </p:txBody>
              </p:sp>
            </mc:Choice>
            <mc:Fallback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B86DC4C-F545-E549-B602-AC832149B6A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44749" y="4827597"/>
                    <a:ext cx="438151" cy="2169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08C9768-F17C-2544-8710-BE86DD39E91F}"/>
                </a:ext>
              </a:extLst>
            </p:cNvPr>
            <p:cNvSpPr txBox="1"/>
            <p:nvPr/>
          </p:nvSpPr>
          <p:spPr>
            <a:xfrm>
              <a:off x="3850638" y="4925263"/>
              <a:ext cx="621729" cy="307777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168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2073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378</Words>
  <Application>Microsoft Macintosh PowerPoint</Application>
  <PresentationFormat>Widescreen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Principle of Energy balance</vt:lpstr>
      <vt:lpstr>Breakdown of the anthropogenic radiative forcing so far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Calculating albedo of Earth as a whole: Math and Python code</vt:lpstr>
      <vt:lpstr>Radiative balance – adjusted back to pre-industrial times</vt:lpstr>
      <vt:lpstr>Radiative balance – adjusted back to pre-industrial times</vt:lpstr>
      <vt:lpstr>Radiative balance – adjusted back to pre-industrial times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20</cp:revision>
  <dcterms:created xsi:type="dcterms:W3CDTF">2021-03-26T18:19:10Z</dcterms:created>
  <dcterms:modified xsi:type="dcterms:W3CDTF">2022-04-01T18:51:57Z</dcterms:modified>
</cp:coreProperties>
</file>

<file path=docProps/thumbnail.jpeg>
</file>